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
      <p:font typeface="Average"/>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Aryan Padhia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5" Type="http://schemas.openxmlformats.org/officeDocument/2006/relationships/font" Target="fonts/Average-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Montserrat-regular.fntdata"/><Relationship Id="rId16" Type="http://schemas.openxmlformats.org/officeDocument/2006/relationships/slide" Target="slides/slide10.xml"/><Relationship Id="rId19" Type="http://schemas.openxmlformats.org/officeDocument/2006/relationships/font" Target="fonts/Montserrat-italic.fntdata"/><Relationship Id="rId18" Type="http://schemas.openxmlformats.org/officeDocument/2006/relationships/font" Target="fonts/Montserrat-bold.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4-19T15:28:01.098">
    <p:pos x="6000" y="0"/>
    <p:text>'differential privacy'. It is an approach for providing privacy while sharing information about a group of individuals, by describing the patterns within the group while withholding information about specific individuals This is done by making arbitrary small changes to individual data that do not change the statistics of interest. Thus the data cannot be used to infer much about any individual.
Another way to describe differential privacy is as a constraint on the algorithms used to publish aggregate information about a statistical database which limits the disclosure of private information of records in the database</p:text>
  </p:cm>
</p:cmLst>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c1338fc8f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c1338fc8f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c1338fc8f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c1338fc8f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c1338fc8f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c1338fc8f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c16fdfd0d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c16fdfd0d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c16fdfd0d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c16fdfd0d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hyperlink" Target="https://docs.google.com/presentation/d/1SSslr-u59xHGa9YxuHAL67OmmFuCcj8ndDHbe26Ggms/edit?disco=AAABKzWylw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72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Presentation on:</a:t>
            </a:r>
            <a:endParaRPr sz="2400"/>
          </a:p>
          <a:p>
            <a:pPr indent="0" lvl="0" marL="0" rtl="0" algn="l">
              <a:spcBef>
                <a:spcPts val="0"/>
              </a:spcBef>
              <a:spcAft>
                <a:spcPts val="0"/>
              </a:spcAft>
              <a:buNone/>
            </a:pPr>
            <a:r>
              <a:rPr lang="en-GB" sz="2400"/>
              <a:t>Privacy-Preserving Approach PBCN in Social Network With Differential</a:t>
            </a:r>
            <a:r>
              <a:rPr lang="en-GB" sz="2400"/>
              <a:t> </a:t>
            </a:r>
            <a:r>
              <a:rPr lang="en-GB" sz="2400"/>
              <a:t>Privacy</a:t>
            </a:r>
            <a:r>
              <a:rPr lang="en-GB" sz="2400"/>
              <a:t>(</a:t>
            </a:r>
            <a:r>
              <a:rPr lang="en-GB" sz="2400" u="sng">
                <a:solidFill>
                  <a:schemeClr val="hlink"/>
                </a:solidFill>
                <a:hlinkClick r:id="rId4"/>
              </a:rPr>
              <a:t>comment</a:t>
            </a:r>
            <a:r>
              <a:rPr lang="en-GB" sz="2400"/>
              <a:t>).</a:t>
            </a:r>
            <a:endParaRPr sz="2400"/>
          </a:p>
          <a:p>
            <a:pPr indent="0" lvl="0" marL="0" rtl="0" algn="l">
              <a:spcBef>
                <a:spcPts val="0"/>
              </a:spcBef>
              <a:spcAft>
                <a:spcPts val="0"/>
              </a:spcAft>
              <a:buNone/>
            </a:pPr>
            <a:r>
              <a:t/>
            </a:r>
            <a:endParaRPr sz="2400"/>
          </a:p>
        </p:txBody>
      </p:sp>
      <p:sp>
        <p:nvSpPr>
          <p:cNvPr id="229" name="Google Shape;229;p17"/>
          <p:cNvSpPr txBox="1"/>
          <p:nvPr>
            <p:ph idx="1" type="subTitle"/>
          </p:nvPr>
        </p:nvSpPr>
        <p:spPr>
          <a:xfrm>
            <a:off x="5083950" y="3924925"/>
            <a:ext cx="3470700" cy="1118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Aryan Padhiar</a:t>
            </a:r>
            <a:endParaRPr/>
          </a:p>
          <a:p>
            <a:pPr indent="0" lvl="0" marL="0" rtl="0" algn="l">
              <a:lnSpc>
                <a:spcPct val="115000"/>
              </a:lnSpc>
              <a:spcBef>
                <a:spcPts val="1600"/>
              </a:spcBef>
              <a:spcAft>
                <a:spcPts val="1600"/>
              </a:spcAft>
              <a:buNone/>
            </a:pPr>
            <a:r>
              <a:rPr lang="en-GB"/>
              <a:t>22125024</a:t>
            </a:r>
            <a:endParaRPr/>
          </a:p>
        </p:txBody>
      </p:sp>
      <p:sp>
        <p:nvSpPr>
          <p:cNvPr id="230" name="Google Shape;230;p17"/>
          <p:cNvSpPr txBox="1"/>
          <p:nvPr/>
        </p:nvSpPr>
        <p:spPr>
          <a:xfrm>
            <a:off x="8237650" y="3111775"/>
            <a:ext cx="926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6"/>
          <p:cNvSpPr txBox="1"/>
          <p:nvPr>
            <p:ph type="title"/>
          </p:nvPr>
        </p:nvSpPr>
        <p:spPr>
          <a:xfrm>
            <a:off x="627450" y="143192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GB"/>
              <a:t>Gracias!</a:t>
            </a:r>
            <a:endParaRPr/>
          </a:p>
        </p:txBody>
      </p:sp>
      <p:pic>
        <p:nvPicPr>
          <p:cNvPr id="302" name="Google Shape;302;p26"/>
          <p:cNvPicPr preferRelativeResize="0"/>
          <p:nvPr/>
        </p:nvPicPr>
        <p:blipFill>
          <a:blip r:embed="rId3">
            <a:alphaModFix/>
          </a:blip>
          <a:stretch>
            <a:fillRect/>
          </a:stretch>
        </p:blipFill>
        <p:spPr>
          <a:xfrm>
            <a:off x="1991325" y="0"/>
            <a:ext cx="7152676"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Topics to cover:</a:t>
            </a:r>
            <a:endParaRPr/>
          </a:p>
        </p:txBody>
      </p:sp>
      <p:sp>
        <p:nvSpPr>
          <p:cNvPr id="236" name="Google Shape;236;p18"/>
          <p:cNvSpPr txBox="1"/>
          <p:nvPr/>
        </p:nvSpPr>
        <p:spPr>
          <a:xfrm>
            <a:off x="1294300" y="2097575"/>
            <a:ext cx="3018300" cy="1895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37" name="Google Shape;237;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8" name="Google Shape;238;p18"/>
          <p:cNvSpPr txBox="1"/>
          <p:nvPr/>
        </p:nvSpPr>
        <p:spPr>
          <a:xfrm>
            <a:off x="994326" y="224625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9" name="Google Shape;239;p1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40" name="Google Shape;240;p18"/>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1" name="Google Shape;241;p18"/>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2" name="Google Shape;242;p18"/>
          <p:cNvSpPr txBox="1"/>
          <p:nvPr/>
        </p:nvSpPr>
        <p:spPr>
          <a:xfrm>
            <a:off x="1106800" y="1903275"/>
            <a:ext cx="3982500" cy="31755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chemeClr val="lt1"/>
              </a:buClr>
              <a:buSzPts val="2400"/>
              <a:buFont typeface="Lato"/>
              <a:buChar char="●"/>
            </a:pPr>
            <a:r>
              <a:rPr lang="en-GB" sz="2400">
                <a:solidFill>
                  <a:schemeClr val="lt1"/>
                </a:solidFill>
                <a:latin typeface="Lato"/>
                <a:ea typeface="Lato"/>
                <a:cs typeface="Lato"/>
                <a:sym typeface="Lato"/>
              </a:rPr>
              <a:t>Introduction</a:t>
            </a:r>
            <a:endParaRPr sz="2400">
              <a:solidFill>
                <a:schemeClr val="lt1"/>
              </a:solidFill>
              <a:latin typeface="Lato"/>
              <a:ea typeface="Lato"/>
              <a:cs typeface="Lato"/>
              <a:sym typeface="Lato"/>
            </a:endParaRPr>
          </a:p>
          <a:p>
            <a:pPr indent="-381000" lvl="0" marL="457200" rtl="0" algn="l">
              <a:spcBef>
                <a:spcPts val="0"/>
              </a:spcBef>
              <a:spcAft>
                <a:spcPts val="0"/>
              </a:spcAft>
              <a:buClr>
                <a:schemeClr val="lt1"/>
              </a:buClr>
              <a:buSzPts val="2400"/>
              <a:buFont typeface="Lato"/>
              <a:buChar char="●"/>
            </a:pPr>
            <a:r>
              <a:rPr lang="en-GB" sz="2400">
                <a:solidFill>
                  <a:schemeClr val="lt1"/>
                </a:solidFill>
                <a:latin typeface="Lato"/>
                <a:ea typeface="Lato"/>
                <a:cs typeface="Lato"/>
                <a:sym typeface="Lato"/>
              </a:rPr>
              <a:t>Previous developments</a:t>
            </a:r>
            <a:endParaRPr sz="2400">
              <a:solidFill>
                <a:schemeClr val="lt1"/>
              </a:solidFill>
              <a:latin typeface="Lato"/>
              <a:ea typeface="Lato"/>
              <a:cs typeface="Lato"/>
              <a:sym typeface="Lato"/>
            </a:endParaRPr>
          </a:p>
          <a:p>
            <a:pPr indent="-381000" lvl="0" marL="457200" rtl="0" algn="l">
              <a:spcBef>
                <a:spcPts val="0"/>
              </a:spcBef>
              <a:spcAft>
                <a:spcPts val="0"/>
              </a:spcAft>
              <a:buClr>
                <a:schemeClr val="lt1"/>
              </a:buClr>
              <a:buSzPts val="2400"/>
              <a:buFont typeface="Lato"/>
              <a:buChar char="●"/>
            </a:pPr>
            <a:r>
              <a:rPr lang="en-GB" sz="2400">
                <a:solidFill>
                  <a:schemeClr val="lt1"/>
                </a:solidFill>
                <a:latin typeface="Lato"/>
                <a:ea typeface="Lato"/>
                <a:cs typeface="Lato"/>
                <a:sym typeface="Lato"/>
              </a:rPr>
              <a:t>What are we doing(along with code)</a:t>
            </a:r>
            <a:endParaRPr sz="2400">
              <a:solidFill>
                <a:schemeClr val="lt1"/>
              </a:solidFill>
              <a:latin typeface="Lato"/>
              <a:ea typeface="Lato"/>
              <a:cs typeface="Lato"/>
              <a:sym typeface="Lato"/>
            </a:endParaRPr>
          </a:p>
          <a:p>
            <a:pPr indent="-381000" lvl="0" marL="457200" rtl="0" algn="l">
              <a:spcBef>
                <a:spcPts val="0"/>
              </a:spcBef>
              <a:spcAft>
                <a:spcPts val="0"/>
              </a:spcAft>
              <a:buClr>
                <a:schemeClr val="lt1"/>
              </a:buClr>
              <a:buSzPts val="2400"/>
              <a:buFont typeface="Lato"/>
              <a:buChar char="●"/>
            </a:pPr>
            <a:r>
              <a:rPr lang="en-GB" sz="2400">
                <a:solidFill>
                  <a:schemeClr val="lt1"/>
                </a:solidFill>
                <a:latin typeface="Lato"/>
                <a:ea typeface="Lato"/>
                <a:cs typeface="Lato"/>
                <a:sym typeface="Lato"/>
              </a:rPr>
              <a:t>Results</a:t>
            </a:r>
            <a:endParaRPr sz="2400">
              <a:solidFill>
                <a:schemeClr val="lt1"/>
              </a:solidFill>
              <a:latin typeface="Lato"/>
              <a:ea typeface="Lato"/>
              <a:cs typeface="Lato"/>
              <a:sym typeface="Lato"/>
            </a:endParaRPr>
          </a:p>
          <a:p>
            <a:pPr indent="-381000" lvl="0" marL="457200" rtl="0" algn="l">
              <a:spcBef>
                <a:spcPts val="0"/>
              </a:spcBef>
              <a:spcAft>
                <a:spcPts val="0"/>
              </a:spcAft>
              <a:buClr>
                <a:schemeClr val="lt1"/>
              </a:buClr>
              <a:buSzPts val="2400"/>
              <a:buFont typeface="Lato"/>
              <a:buChar char="●"/>
            </a:pPr>
            <a:r>
              <a:rPr lang="en-GB" sz="2400">
                <a:solidFill>
                  <a:schemeClr val="lt1"/>
                </a:solidFill>
                <a:latin typeface="Lato"/>
                <a:ea typeface="Lato"/>
                <a:cs typeface="Lato"/>
                <a:sym typeface="Lato"/>
              </a:rPr>
              <a:t>Performance</a:t>
            </a:r>
            <a:endParaRPr sz="2400">
              <a:solidFill>
                <a:schemeClr val="lt1"/>
              </a:solidFill>
              <a:latin typeface="Lato"/>
              <a:ea typeface="Lato"/>
              <a:cs typeface="Lato"/>
              <a:sym typeface="Lato"/>
            </a:endParaRPr>
          </a:p>
          <a:p>
            <a:pPr indent="0" lvl="0" marL="0" rtl="0" algn="l">
              <a:spcBef>
                <a:spcPts val="0"/>
              </a:spcBef>
              <a:spcAft>
                <a:spcPts val="0"/>
              </a:spcAft>
              <a:buNone/>
            </a:pPr>
            <a:r>
              <a:t/>
            </a:r>
            <a:endParaRPr sz="2400">
              <a:solidFill>
                <a:schemeClr val="lt1"/>
              </a:solidFill>
              <a:latin typeface="Lato"/>
              <a:ea typeface="Lato"/>
              <a:cs typeface="Lato"/>
              <a:sym typeface="Lato"/>
            </a:endParaRPr>
          </a:p>
        </p:txBody>
      </p:sp>
      <p:sp>
        <p:nvSpPr>
          <p:cNvPr id="243" name="Google Shape;243;p18"/>
          <p:cNvSpPr txBox="1"/>
          <p:nvPr/>
        </p:nvSpPr>
        <p:spPr>
          <a:xfrm>
            <a:off x="785825" y="339325"/>
            <a:ext cx="4098600" cy="70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“PBCN” privacy preserving based on clustering and noise. Mainly </a:t>
            </a:r>
            <a:r>
              <a:rPr lang="en-GB" sz="1300">
                <a:solidFill>
                  <a:schemeClr val="lt1"/>
                </a:solidFill>
                <a:latin typeface="Lato"/>
                <a:ea typeface="Lato"/>
                <a:cs typeface="Lato"/>
                <a:sym typeface="Lato"/>
              </a:rPr>
              <a:t>the</a:t>
            </a:r>
            <a:r>
              <a:rPr lang="en-GB" sz="1300">
                <a:solidFill>
                  <a:schemeClr val="lt1"/>
                </a:solidFill>
                <a:latin typeface="Lato"/>
                <a:ea typeface="Lato"/>
                <a:cs typeface="Lato"/>
                <a:sym typeface="Lato"/>
              </a:rPr>
              <a:t> whole idea revolves </a:t>
            </a:r>
            <a:r>
              <a:rPr lang="en-GB" sz="1300">
                <a:solidFill>
                  <a:schemeClr val="lt1"/>
                </a:solidFill>
                <a:latin typeface="Lato"/>
                <a:ea typeface="Lato"/>
                <a:cs typeface="Lato"/>
                <a:sym typeface="Lato"/>
              </a:rPr>
              <a:t>around clustering and adding random noises.</a:t>
            </a:r>
            <a:endParaRPr sz="13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49" name="Google Shape;249;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latin typeface="Arial"/>
                <a:ea typeface="Arial"/>
                <a:cs typeface="Arial"/>
                <a:sym typeface="Arial"/>
              </a:rPr>
              <a:t>In today’s digital world, social networks play an important role in engaging people and creating connections.Most of social media apps work this way like X,Reddit,</a:t>
            </a:r>
            <a:r>
              <a:rPr lang="en-GB" sz="1200">
                <a:latin typeface="Arial"/>
                <a:ea typeface="Arial"/>
                <a:cs typeface="Arial"/>
                <a:sym typeface="Arial"/>
              </a:rPr>
              <a:t>Linkedin</a:t>
            </a:r>
            <a:r>
              <a:rPr lang="en-GB" sz="1200">
                <a:latin typeface="Arial"/>
                <a:ea typeface="Arial"/>
                <a:cs typeface="Arial"/>
                <a:sym typeface="Arial"/>
              </a:rPr>
              <a:t>. However, mass user and privacy issues have become increasingly apparent. It includes concerns about leaks of sensitive information, scrutiny of individual behavior, and invasion of privacy. Despite the ability of the traditional differential privacy protection system to protect sensitive information,loopholes are found over time again and again. </a:t>
            </a:r>
            <a:r>
              <a:rPr lang="en-GB" sz="1200">
                <a:latin typeface="Arial"/>
                <a:ea typeface="Arial"/>
                <a:cs typeface="Arial"/>
                <a:sym typeface="Arial"/>
              </a:rPr>
              <a:t>Dilemma</a:t>
            </a:r>
            <a:r>
              <a:rPr lang="en-GB" sz="1200">
                <a:latin typeface="Arial"/>
                <a:ea typeface="Arial"/>
                <a:cs typeface="Arial"/>
                <a:sym typeface="Arial"/>
              </a:rPr>
              <a:t> </a:t>
            </a:r>
            <a:r>
              <a:rPr lang="en-GB" sz="1200">
                <a:latin typeface="Arial"/>
                <a:ea typeface="Arial"/>
                <a:cs typeface="Arial"/>
                <a:sym typeface="Arial"/>
              </a:rPr>
              <a:t>arises at the time of deciding what amt of noise to add,creating a trade-off between utility and privacy</a:t>
            </a:r>
            <a:endParaRPr sz="1200">
              <a:latin typeface="Arial"/>
              <a:ea typeface="Arial"/>
              <a:cs typeface="Arial"/>
              <a:sym typeface="Arial"/>
            </a:endParaRPr>
          </a:p>
          <a:p>
            <a:pPr indent="0" lvl="0" marL="0" rtl="0" algn="l">
              <a:spcBef>
                <a:spcPts val="1600"/>
              </a:spcBef>
              <a:spcAft>
                <a:spcPts val="1600"/>
              </a:spcAft>
              <a:buNone/>
            </a:pPr>
            <a:r>
              <a:rPr lang="en-GB" sz="1200">
                <a:latin typeface="Arial"/>
                <a:ea typeface="Arial"/>
                <a:cs typeface="Arial"/>
                <a:sym typeface="Arial"/>
              </a:rPr>
              <a:t>The company is based on managing social network applications, which rely on trust relationships for their power, and ensuring that customer records are private.</a:t>
            </a:r>
            <a:endParaRPr sz="12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0"/>
          <p:cNvSpPr txBox="1"/>
          <p:nvPr>
            <p:ph type="title"/>
          </p:nvPr>
        </p:nvSpPr>
        <p:spPr>
          <a:xfrm>
            <a:off x="695925" y="72900"/>
            <a:ext cx="7038900" cy="35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Previous developments</a:t>
            </a:r>
            <a:endParaRPr/>
          </a:p>
        </p:txBody>
      </p:sp>
      <p:sp>
        <p:nvSpPr>
          <p:cNvPr id="255" name="Google Shape;255;p20"/>
          <p:cNvSpPr txBox="1"/>
          <p:nvPr>
            <p:ph idx="1" type="body"/>
          </p:nvPr>
        </p:nvSpPr>
        <p:spPr>
          <a:xfrm>
            <a:off x="1052775" y="561475"/>
            <a:ext cx="7850700" cy="452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 The concept of k-anonymity and L-Diversity. k-anonymity was built on the idea that by combining sets of data with similar attributes, identifying information about any one of the individuals contributing to that data can be obscured. k-Anonymization is often referred to as the power of “hiding in the crowd.” Individuals’ data is pooled in a larger group, meaning information in the group could correspond to any single member, thus masking the identity of the individual or individuals in question.</a:t>
            </a:r>
            <a:endParaRPr sz="1100"/>
          </a:p>
          <a:p>
            <a:pPr indent="0" lvl="0" marL="0" rtl="0" algn="l">
              <a:spcBef>
                <a:spcPts val="1600"/>
              </a:spcBef>
              <a:spcAft>
                <a:spcPts val="0"/>
              </a:spcAft>
              <a:buNone/>
            </a:pPr>
            <a:r>
              <a:rPr lang="en-GB" sz="1100"/>
              <a:t>L Diversity ensures that no individual’s information can be identified from at least L other individuals in the dataset based on a sensitive attribute – protecting both sensitive attributes and general attributes. By way of example, in a dataset that contains sensitive attributes like prescription medicines or medical diagnoses, L Diversity ensures that there are at least L people in the dataset for any specific sensitive attribute – thus protecting the identities of any specific individual.</a:t>
            </a:r>
            <a:endParaRPr sz="1100"/>
          </a:p>
          <a:p>
            <a:pPr indent="0" lvl="0" marL="0" rtl="0" algn="l">
              <a:spcBef>
                <a:spcPts val="1600"/>
              </a:spcBef>
              <a:spcAft>
                <a:spcPts val="0"/>
              </a:spcAft>
              <a:buNone/>
            </a:pPr>
            <a:r>
              <a:rPr lang="en-GB" sz="1100"/>
              <a:t>Similar to K Anonymity, L Diversity can’t guarantee absolute privacy protection for anonymized data. It’s much more difficult to implement than K Anonymity since identification and protection of sensitive attributes can only work if there are at least L distinct values for each sensitive attribute in the dataset.</a:t>
            </a:r>
            <a:endParaRPr sz="1100"/>
          </a:p>
          <a:p>
            <a:pPr indent="0" lvl="0" marL="0" rtl="0" algn="l">
              <a:spcBef>
                <a:spcPts val="1600"/>
              </a:spcBef>
              <a:spcAft>
                <a:spcPts val="0"/>
              </a:spcAft>
              <a:buNone/>
            </a:pPr>
            <a:r>
              <a:rPr lang="en-GB" sz="1100"/>
              <a:t>For example, if we have a group of records anonymized under k-anonymity, l-diversity ensures that within this group, there are at least l different values for the sensitive attribute. This makes it more challenging for an adversary to infer sensitive information, even in the presence of rare or unique values. In the context of disease data, l-diversity would ensure that even if a patient has a rare disease, there are multiple instances of that disease within the group, thus preventing easy identification of the individual based on the uniqueness of their condition.</a:t>
            </a:r>
            <a:endParaRPr sz="1100"/>
          </a:p>
          <a:p>
            <a:pPr indent="0" lvl="0" marL="0" rtl="0" algn="l">
              <a:spcBef>
                <a:spcPts val="1600"/>
              </a:spcBef>
              <a:spcAft>
                <a:spcPts val="1600"/>
              </a:spcAft>
              <a:buNone/>
            </a:pPr>
            <a:r>
              <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procedure</a:t>
            </a:r>
            <a:endParaRPr/>
          </a:p>
        </p:txBody>
      </p:sp>
      <p:sp>
        <p:nvSpPr>
          <p:cNvPr id="261" name="Google Shape;261;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62" name="Google Shape;262;p21"/>
          <p:cNvPicPr preferRelativeResize="0"/>
          <p:nvPr/>
        </p:nvPicPr>
        <p:blipFill rotWithShape="1">
          <a:blip r:embed="rId3">
            <a:alphaModFix/>
          </a:blip>
          <a:srcRect b="9342" l="46441" r="10529" t="42847"/>
          <a:stretch/>
        </p:blipFill>
        <p:spPr>
          <a:xfrm>
            <a:off x="4361450" y="531375"/>
            <a:ext cx="4782551" cy="2333524"/>
          </a:xfrm>
          <a:prstGeom prst="rect">
            <a:avLst/>
          </a:prstGeom>
          <a:noFill/>
          <a:ln>
            <a:noFill/>
          </a:ln>
          <a:effectLst>
            <a:outerShdw blurRad="57150" rotWithShape="0" algn="bl" dir="5400000" dist="19050">
              <a:srgbClr val="000000">
                <a:alpha val="50000"/>
              </a:srgbClr>
            </a:outerShdw>
          </a:effectLst>
        </p:spPr>
      </p:pic>
      <p:pic>
        <p:nvPicPr>
          <p:cNvPr id="263" name="Google Shape;263;p21"/>
          <p:cNvPicPr preferRelativeResize="0"/>
          <p:nvPr/>
        </p:nvPicPr>
        <p:blipFill rotWithShape="1">
          <a:blip r:embed="rId4">
            <a:alphaModFix/>
          </a:blip>
          <a:srcRect b="11009" l="25869" r="31736" t="48305"/>
          <a:stretch/>
        </p:blipFill>
        <p:spPr>
          <a:xfrm>
            <a:off x="4361450" y="2864900"/>
            <a:ext cx="4782551" cy="2278599"/>
          </a:xfrm>
          <a:prstGeom prst="rect">
            <a:avLst/>
          </a:prstGeom>
          <a:noFill/>
          <a:ln>
            <a:noFill/>
          </a:ln>
        </p:spPr>
      </p:pic>
      <p:sp>
        <p:nvSpPr>
          <p:cNvPr id="264" name="Google Shape;264;p21"/>
          <p:cNvSpPr txBox="1"/>
          <p:nvPr/>
        </p:nvSpPr>
        <p:spPr>
          <a:xfrm>
            <a:off x="1834825" y="1143000"/>
            <a:ext cx="2183100" cy="73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Text here, now lets see code.</a:t>
            </a:r>
            <a:endParaRPr sz="13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procedure</a:t>
            </a:r>
            <a:endParaRPr/>
          </a:p>
        </p:txBody>
      </p:sp>
      <p:sp>
        <p:nvSpPr>
          <p:cNvPr id="270" name="Google Shape;270;p22"/>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
        <p:nvSpPr>
          <p:cNvPr id="271" name="Google Shape;271;p22"/>
          <p:cNvSpPr txBox="1"/>
          <p:nvPr/>
        </p:nvSpPr>
        <p:spPr>
          <a:xfrm>
            <a:off x="1834825" y="1143000"/>
            <a:ext cx="2183100" cy="73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Text here, now lets see code.</a:t>
            </a:r>
            <a:endParaRPr sz="1300">
              <a:solidFill>
                <a:schemeClr val="lt1"/>
              </a:solidFill>
              <a:latin typeface="Lato"/>
              <a:ea typeface="Lato"/>
              <a:cs typeface="Lato"/>
              <a:sym typeface="Lato"/>
            </a:endParaRPr>
          </a:p>
        </p:txBody>
      </p:sp>
      <p:pic>
        <p:nvPicPr>
          <p:cNvPr id="272" name="Google Shape;272;p22"/>
          <p:cNvPicPr preferRelativeResize="0"/>
          <p:nvPr/>
        </p:nvPicPr>
        <p:blipFill rotWithShape="1">
          <a:blip r:embed="rId3">
            <a:alphaModFix/>
          </a:blip>
          <a:srcRect b="11241" l="47220" r="6876" t="13615"/>
          <a:stretch/>
        </p:blipFill>
        <p:spPr>
          <a:xfrm>
            <a:off x="4080700" y="110275"/>
            <a:ext cx="4922900" cy="3769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procedure</a:t>
            </a:r>
            <a:endParaRPr/>
          </a:p>
        </p:txBody>
      </p:sp>
      <p:sp>
        <p:nvSpPr>
          <p:cNvPr id="278" name="Google Shape;278;p23"/>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
        <p:nvSpPr>
          <p:cNvPr id="279" name="Google Shape;279;p23"/>
          <p:cNvSpPr txBox="1"/>
          <p:nvPr/>
        </p:nvSpPr>
        <p:spPr>
          <a:xfrm>
            <a:off x="1834825" y="1143000"/>
            <a:ext cx="2183100" cy="73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Text here, now lets see code.</a:t>
            </a:r>
            <a:endParaRPr sz="1300">
              <a:solidFill>
                <a:schemeClr val="lt1"/>
              </a:solidFill>
              <a:latin typeface="Lato"/>
              <a:ea typeface="Lato"/>
              <a:cs typeface="Lato"/>
              <a:sym typeface="Lato"/>
            </a:endParaRPr>
          </a:p>
        </p:txBody>
      </p:sp>
      <p:pic>
        <p:nvPicPr>
          <p:cNvPr id="280" name="Google Shape;280;p23"/>
          <p:cNvPicPr preferRelativeResize="0"/>
          <p:nvPr/>
        </p:nvPicPr>
        <p:blipFill rotWithShape="1">
          <a:blip r:embed="rId3">
            <a:alphaModFix/>
          </a:blip>
          <a:srcRect b="18740" l="23978" r="41485" t="43408"/>
          <a:stretch/>
        </p:blipFill>
        <p:spPr>
          <a:xfrm>
            <a:off x="4572000" y="305800"/>
            <a:ext cx="4561976" cy="2265948"/>
          </a:xfrm>
          <a:prstGeom prst="rect">
            <a:avLst/>
          </a:prstGeom>
          <a:noFill/>
          <a:ln>
            <a:noFill/>
          </a:ln>
        </p:spPr>
      </p:pic>
      <p:pic>
        <p:nvPicPr>
          <p:cNvPr id="281" name="Google Shape;281;p23"/>
          <p:cNvPicPr preferRelativeResize="0"/>
          <p:nvPr/>
        </p:nvPicPr>
        <p:blipFill rotWithShape="1">
          <a:blip r:embed="rId4">
            <a:alphaModFix/>
          </a:blip>
          <a:srcRect b="40720" l="32080" r="41736" t="26483"/>
          <a:stretch/>
        </p:blipFill>
        <p:spPr>
          <a:xfrm>
            <a:off x="4572000" y="2571750"/>
            <a:ext cx="4468552" cy="2165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Analysis and results.</a:t>
            </a:r>
            <a:endParaRPr sz="1800"/>
          </a:p>
        </p:txBody>
      </p:sp>
      <p:sp>
        <p:nvSpPr>
          <p:cNvPr id="287" name="Google Shape;287;p24"/>
          <p:cNvSpPr txBox="1"/>
          <p:nvPr>
            <p:ph idx="1" type="body"/>
          </p:nvPr>
        </p:nvSpPr>
        <p:spPr>
          <a:xfrm>
            <a:off x="1168850" y="910250"/>
            <a:ext cx="7799400" cy="387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900"/>
              <a:t>We compare PBCN with three other representative schemes including Spctr Switch [9], Spctr Add/Del [9] and DER [1]. The first two methods achieved the effective random disturbance and noise addition, and the third one adopted a clustering method to realize social graph disturbance based on differential privacy model.</a:t>
            </a:r>
            <a:endParaRPr sz="900"/>
          </a:p>
          <a:p>
            <a:pPr indent="0" lvl="0" marL="0" rtl="0" algn="l">
              <a:spcBef>
                <a:spcPts val="1600"/>
              </a:spcBef>
              <a:spcAft>
                <a:spcPts val="0"/>
              </a:spcAft>
              <a:buNone/>
            </a:pPr>
            <a:r>
              <a:rPr lang="en-GB" sz="900"/>
              <a:t>DER has two parameters: the privacy budget ε and the iteration times t.PBCN has three parameters: the privacy budget ε(ε = ε1+ ε2+ ε3), and the ratio of three parts is set as 1:1:1), the disturbance times K and the number of groups T.</a:t>
            </a:r>
            <a:endParaRPr sz="900"/>
          </a:p>
          <a:p>
            <a:pPr indent="0" lvl="0" marL="0" rtl="0" algn="l">
              <a:spcBef>
                <a:spcPts val="1600"/>
              </a:spcBef>
              <a:spcAft>
                <a:spcPts val="0"/>
              </a:spcAft>
              <a:buNone/>
            </a:pPr>
            <a:r>
              <a:rPr lang="en-GB" sz="900"/>
              <a:t>Most operations of PBCN are performed on arrays (the degree sequences) and thus its efficiency is much better than the others. Therefore, it can be found that the running time of PBCN is less than other three schemes.</a:t>
            </a:r>
            <a:endParaRPr sz="900"/>
          </a:p>
          <a:p>
            <a:pPr indent="0" lvl="0" marL="0" rtl="0" algn="just">
              <a:spcBef>
                <a:spcPts val="1600"/>
              </a:spcBef>
              <a:spcAft>
                <a:spcPts val="0"/>
              </a:spcAft>
              <a:buNone/>
            </a:pPr>
            <a:r>
              <a:rPr lang="en-GB" sz="900"/>
              <a:t>Compared with DER, PBCN sacrifices some privacy protection level, but effectively reduces the  time</a:t>
            </a:r>
            <a:endParaRPr sz="900"/>
          </a:p>
          <a:p>
            <a:pPr indent="0" lvl="0" marL="0" rtl="0" algn="just">
              <a:spcBef>
                <a:spcPts val="1600"/>
              </a:spcBef>
              <a:spcAft>
                <a:spcPts val="0"/>
              </a:spcAft>
              <a:buNone/>
            </a:pPr>
            <a:r>
              <a:rPr lang="en-GB" sz="900"/>
              <a:t>-consumption. In social networks, the node relationship changes rapidly, which results in amount of  </a:t>
            </a:r>
            <a:endParaRPr sz="900"/>
          </a:p>
          <a:p>
            <a:pPr indent="0" lvl="0" marL="0" rtl="0" algn="just">
              <a:spcBef>
                <a:spcPts val="1600"/>
              </a:spcBef>
              <a:spcAft>
                <a:spcPts val="0"/>
              </a:spcAft>
              <a:buNone/>
            </a:pPr>
            <a:r>
              <a:rPr lang="en-GB" sz="900"/>
              <a:t>real-time data expect the less processing time</a:t>
            </a:r>
            <a:endParaRPr sz="900"/>
          </a:p>
          <a:p>
            <a:pPr indent="0" lvl="0" marL="0" rtl="0" algn="l">
              <a:spcBef>
                <a:spcPts val="1600"/>
              </a:spcBef>
              <a:spcAft>
                <a:spcPts val="0"/>
              </a:spcAft>
              <a:buNone/>
            </a:pPr>
            <a:r>
              <a:rPr lang="en-GB" sz="900"/>
              <a:t>Now,Analysis based on Data available In social networks, if an edge or a node is changed randomly, the whole graph structure will be changed randomly,</a:t>
            </a:r>
            <a:endParaRPr sz="900"/>
          </a:p>
          <a:p>
            <a:pPr indent="0" lvl="0" marL="0" rtl="0" algn="l">
              <a:spcBef>
                <a:spcPts val="1600"/>
              </a:spcBef>
              <a:spcAft>
                <a:spcPts val="0"/>
              </a:spcAft>
              <a:buNone/>
            </a:pPr>
            <a:r>
              <a:rPr lang="en-GB" sz="900"/>
              <a:t>which means the variety of data availability is very complex. Will see on next page…</a:t>
            </a:r>
            <a:endParaRPr sz="900"/>
          </a:p>
          <a:p>
            <a:pPr indent="0" lvl="0" marL="0" rtl="0" algn="l">
              <a:spcBef>
                <a:spcPts val="1600"/>
              </a:spcBef>
              <a:spcAft>
                <a:spcPts val="0"/>
              </a:spcAft>
              <a:buNone/>
            </a:pPr>
            <a:r>
              <a:t/>
            </a:r>
            <a:endParaRPr sz="900"/>
          </a:p>
          <a:p>
            <a:pPr indent="0" lvl="0" marL="0" rtl="0" algn="l">
              <a:spcBef>
                <a:spcPts val="1600"/>
              </a:spcBef>
              <a:spcAft>
                <a:spcPts val="0"/>
              </a:spcAft>
              <a:buNone/>
            </a:pPr>
            <a:r>
              <a:t/>
            </a:r>
            <a:endParaRPr sz="900"/>
          </a:p>
          <a:p>
            <a:pPr indent="0" lvl="0" marL="0" rtl="0" algn="l">
              <a:spcBef>
                <a:spcPts val="1600"/>
              </a:spcBef>
              <a:spcAft>
                <a:spcPts val="1600"/>
              </a:spcAft>
              <a:buNone/>
            </a:pPr>
            <a:r>
              <a:t/>
            </a:r>
            <a:endParaRPr sz="900"/>
          </a:p>
        </p:txBody>
      </p:sp>
      <p:pic>
        <p:nvPicPr>
          <p:cNvPr id="288" name="Google Shape;288;p24"/>
          <p:cNvPicPr preferRelativeResize="0"/>
          <p:nvPr/>
        </p:nvPicPr>
        <p:blipFill>
          <a:blip r:embed="rId3">
            <a:alphaModFix/>
          </a:blip>
          <a:stretch>
            <a:fillRect/>
          </a:stretch>
        </p:blipFill>
        <p:spPr>
          <a:xfrm>
            <a:off x="6681275" y="2374625"/>
            <a:ext cx="2422999" cy="10091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25"/>
          <p:cNvPicPr preferRelativeResize="0"/>
          <p:nvPr/>
        </p:nvPicPr>
        <p:blipFill rotWithShape="1">
          <a:blip r:embed="rId3">
            <a:alphaModFix/>
          </a:blip>
          <a:srcRect b="8786" l="16195" r="16269" t="12199"/>
          <a:stretch/>
        </p:blipFill>
        <p:spPr>
          <a:xfrm>
            <a:off x="0" y="0"/>
            <a:ext cx="3960776" cy="2576324"/>
          </a:xfrm>
          <a:prstGeom prst="rect">
            <a:avLst/>
          </a:prstGeom>
          <a:noFill/>
          <a:ln>
            <a:noFill/>
          </a:ln>
        </p:spPr>
      </p:pic>
      <p:pic>
        <p:nvPicPr>
          <p:cNvPr id="294" name="Google Shape;294;p25"/>
          <p:cNvPicPr preferRelativeResize="0"/>
          <p:nvPr/>
        </p:nvPicPr>
        <p:blipFill rotWithShape="1">
          <a:blip r:embed="rId4">
            <a:alphaModFix/>
          </a:blip>
          <a:srcRect b="7710" l="16042" r="15920" t="13691"/>
          <a:stretch/>
        </p:blipFill>
        <p:spPr>
          <a:xfrm>
            <a:off x="5219900" y="0"/>
            <a:ext cx="3924101" cy="2576324"/>
          </a:xfrm>
          <a:prstGeom prst="rect">
            <a:avLst/>
          </a:prstGeom>
          <a:noFill/>
          <a:ln>
            <a:noFill/>
          </a:ln>
        </p:spPr>
      </p:pic>
      <p:sp>
        <p:nvSpPr>
          <p:cNvPr id="295" name="Google Shape;295;p25"/>
          <p:cNvSpPr txBox="1"/>
          <p:nvPr/>
        </p:nvSpPr>
        <p:spPr>
          <a:xfrm>
            <a:off x="4034125" y="100850"/>
            <a:ext cx="1129200" cy="242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lt1"/>
                </a:solidFill>
                <a:latin typeface="Lato"/>
                <a:ea typeface="Lato"/>
                <a:cs typeface="Lato"/>
                <a:sym typeface="Lato"/>
              </a:rPr>
              <a:t>Typical Datasets for </a:t>
            </a:r>
            <a:endParaRPr sz="1200">
              <a:solidFill>
                <a:schemeClr val="lt1"/>
              </a:solidFill>
              <a:latin typeface="Lato"/>
              <a:ea typeface="Lato"/>
              <a:cs typeface="Lato"/>
              <a:sym typeface="Lato"/>
            </a:endParaRPr>
          </a:p>
          <a:p>
            <a:pPr indent="0" lvl="0" marL="0" rtl="0" algn="l">
              <a:spcBef>
                <a:spcPts val="0"/>
              </a:spcBef>
              <a:spcAft>
                <a:spcPts val="0"/>
              </a:spcAft>
              <a:buNone/>
            </a:pPr>
            <a:r>
              <a:rPr lang="en-GB" sz="1200">
                <a:solidFill>
                  <a:schemeClr val="lt1"/>
                </a:solidFill>
                <a:latin typeface="Lato"/>
                <a:ea typeface="Lato"/>
                <a:cs typeface="Lato"/>
                <a:sym typeface="Lato"/>
              </a:rPr>
              <a:t>Social networks &amp; graphs showing performance vs </a:t>
            </a:r>
            <a:r>
              <a:rPr lang="en-GB" sz="1200">
                <a:solidFill>
                  <a:schemeClr val="lt1"/>
                </a:solidFill>
                <a:latin typeface="Lato"/>
                <a:ea typeface="Lato"/>
                <a:cs typeface="Lato"/>
                <a:sym typeface="Lato"/>
              </a:rPr>
              <a:t>features</a:t>
            </a:r>
            <a:r>
              <a:rPr lang="en-GB" sz="1200">
                <a:solidFill>
                  <a:schemeClr val="lt1"/>
                </a:solidFill>
                <a:latin typeface="Lato"/>
                <a:ea typeface="Lato"/>
                <a:cs typeface="Lato"/>
                <a:sym typeface="Lato"/>
              </a:rPr>
              <a:t>.</a:t>
            </a:r>
            <a:endParaRPr sz="1200">
              <a:solidFill>
                <a:schemeClr val="lt1"/>
              </a:solidFill>
              <a:latin typeface="Lato"/>
              <a:ea typeface="Lato"/>
              <a:cs typeface="Lato"/>
              <a:sym typeface="Lato"/>
            </a:endParaRPr>
          </a:p>
        </p:txBody>
      </p:sp>
      <p:pic>
        <p:nvPicPr>
          <p:cNvPr id="296" name="Google Shape;296;p25"/>
          <p:cNvPicPr preferRelativeResize="0"/>
          <p:nvPr/>
        </p:nvPicPr>
        <p:blipFill>
          <a:blip r:embed="rId5">
            <a:alphaModFix/>
          </a:blip>
          <a:stretch>
            <a:fillRect/>
          </a:stretch>
        </p:blipFill>
        <p:spPr>
          <a:xfrm>
            <a:off x="64175" y="2622175"/>
            <a:ext cx="9021752" cy="25213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